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52" d="100"/>
          <a:sy n="52" d="100"/>
        </p:scale>
        <p:origin x="-159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8AE1A61E-E013-4423-9F53-292D7F0C1D1B}" type="datetimeFigureOut">
              <a:rPr lang="ar-IQ" smtClean="0"/>
              <a:t>04/02/1439</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F79FB587-AB6E-47BB-9576-3465C42CEFF4}" type="slidenum">
              <a:rPr lang="ar-IQ" smtClean="0"/>
              <a:t>‹#›</a:t>
            </a:fld>
            <a:endParaRPr lang="ar-IQ"/>
          </a:p>
        </p:txBody>
      </p:sp>
    </p:spTree>
    <p:extLst>
      <p:ext uri="{BB962C8B-B14F-4D97-AF65-F5344CB8AC3E}">
        <p14:creationId xmlns:p14="http://schemas.microsoft.com/office/powerpoint/2010/main" val="69330372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F79FB587-AB6E-47BB-9576-3465C42CEFF4}" type="slidenum">
              <a:rPr lang="ar-IQ" smtClean="0"/>
              <a:t>1</a:t>
            </a:fld>
            <a:endParaRPr lang="ar-IQ"/>
          </a:p>
        </p:txBody>
      </p:sp>
    </p:spTree>
    <p:extLst>
      <p:ext uri="{BB962C8B-B14F-4D97-AF65-F5344CB8AC3E}">
        <p14:creationId xmlns:p14="http://schemas.microsoft.com/office/powerpoint/2010/main" val="40042354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22BD14E3-86A2-4122-8592-695DF5952C17}" type="datetimeFigureOut">
              <a:rPr lang="ar-IQ" smtClean="0"/>
              <a:t>04/02/1439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77FD141-E472-463A-8ED2-C71422F9F627}" type="slidenum">
              <a:rPr lang="ar-IQ" smtClean="0"/>
              <a:t>‹#›</a:t>
            </a:fld>
            <a:endParaRPr lang="ar-IQ"/>
          </a:p>
        </p:txBody>
      </p:sp>
    </p:spTree>
    <p:extLst>
      <p:ext uri="{BB962C8B-B14F-4D97-AF65-F5344CB8AC3E}">
        <p14:creationId xmlns:p14="http://schemas.microsoft.com/office/powerpoint/2010/main" val="798245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22BD14E3-86A2-4122-8592-695DF5952C17}" type="datetimeFigureOut">
              <a:rPr lang="ar-IQ" smtClean="0"/>
              <a:t>04/02/1439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77FD141-E472-463A-8ED2-C71422F9F627}" type="slidenum">
              <a:rPr lang="ar-IQ" smtClean="0"/>
              <a:t>‹#›</a:t>
            </a:fld>
            <a:endParaRPr lang="ar-IQ"/>
          </a:p>
        </p:txBody>
      </p:sp>
    </p:spTree>
    <p:extLst>
      <p:ext uri="{BB962C8B-B14F-4D97-AF65-F5344CB8AC3E}">
        <p14:creationId xmlns:p14="http://schemas.microsoft.com/office/powerpoint/2010/main" val="32348953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22BD14E3-86A2-4122-8592-695DF5952C17}" type="datetimeFigureOut">
              <a:rPr lang="ar-IQ" smtClean="0"/>
              <a:t>04/02/1439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77FD141-E472-463A-8ED2-C71422F9F627}" type="slidenum">
              <a:rPr lang="ar-IQ" smtClean="0"/>
              <a:t>‹#›</a:t>
            </a:fld>
            <a:endParaRPr lang="ar-IQ"/>
          </a:p>
        </p:txBody>
      </p:sp>
    </p:spTree>
    <p:extLst>
      <p:ext uri="{BB962C8B-B14F-4D97-AF65-F5344CB8AC3E}">
        <p14:creationId xmlns:p14="http://schemas.microsoft.com/office/powerpoint/2010/main" val="3648210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22BD14E3-86A2-4122-8592-695DF5952C17}" type="datetimeFigureOut">
              <a:rPr lang="ar-IQ" smtClean="0"/>
              <a:t>04/02/1439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77FD141-E472-463A-8ED2-C71422F9F627}" type="slidenum">
              <a:rPr lang="ar-IQ" smtClean="0"/>
              <a:t>‹#›</a:t>
            </a:fld>
            <a:endParaRPr lang="ar-IQ"/>
          </a:p>
        </p:txBody>
      </p:sp>
    </p:spTree>
    <p:extLst>
      <p:ext uri="{BB962C8B-B14F-4D97-AF65-F5344CB8AC3E}">
        <p14:creationId xmlns:p14="http://schemas.microsoft.com/office/powerpoint/2010/main" val="5740713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22BD14E3-86A2-4122-8592-695DF5952C17}" type="datetimeFigureOut">
              <a:rPr lang="ar-IQ" smtClean="0"/>
              <a:t>04/02/1439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77FD141-E472-463A-8ED2-C71422F9F627}" type="slidenum">
              <a:rPr lang="ar-IQ" smtClean="0"/>
              <a:t>‹#›</a:t>
            </a:fld>
            <a:endParaRPr lang="ar-IQ"/>
          </a:p>
        </p:txBody>
      </p:sp>
    </p:spTree>
    <p:extLst>
      <p:ext uri="{BB962C8B-B14F-4D97-AF65-F5344CB8AC3E}">
        <p14:creationId xmlns:p14="http://schemas.microsoft.com/office/powerpoint/2010/main" val="655927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22BD14E3-86A2-4122-8592-695DF5952C17}" type="datetimeFigureOut">
              <a:rPr lang="ar-IQ" smtClean="0"/>
              <a:t>04/02/1439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77FD141-E472-463A-8ED2-C71422F9F627}" type="slidenum">
              <a:rPr lang="ar-IQ" smtClean="0"/>
              <a:t>‹#›</a:t>
            </a:fld>
            <a:endParaRPr lang="ar-IQ"/>
          </a:p>
        </p:txBody>
      </p:sp>
    </p:spTree>
    <p:extLst>
      <p:ext uri="{BB962C8B-B14F-4D97-AF65-F5344CB8AC3E}">
        <p14:creationId xmlns:p14="http://schemas.microsoft.com/office/powerpoint/2010/main" val="1572747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22BD14E3-86A2-4122-8592-695DF5952C17}" type="datetimeFigureOut">
              <a:rPr lang="ar-IQ" smtClean="0"/>
              <a:t>04/02/1439</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E77FD141-E472-463A-8ED2-C71422F9F627}" type="slidenum">
              <a:rPr lang="ar-IQ" smtClean="0"/>
              <a:t>‹#›</a:t>
            </a:fld>
            <a:endParaRPr lang="ar-IQ"/>
          </a:p>
        </p:txBody>
      </p:sp>
    </p:spTree>
    <p:extLst>
      <p:ext uri="{BB962C8B-B14F-4D97-AF65-F5344CB8AC3E}">
        <p14:creationId xmlns:p14="http://schemas.microsoft.com/office/powerpoint/2010/main" val="22699904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22BD14E3-86A2-4122-8592-695DF5952C17}" type="datetimeFigureOut">
              <a:rPr lang="ar-IQ" smtClean="0"/>
              <a:t>04/02/1439</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E77FD141-E472-463A-8ED2-C71422F9F627}" type="slidenum">
              <a:rPr lang="ar-IQ" smtClean="0"/>
              <a:t>‹#›</a:t>
            </a:fld>
            <a:endParaRPr lang="ar-IQ"/>
          </a:p>
        </p:txBody>
      </p:sp>
    </p:spTree>
    <p:extLst>
      <p:ext uri="{BB962C8B-B14F-4D97-AF65-F5344CB8AC3E}">
        <p14:creationId xmlns:p14="http://schemas.microsoft.com/office/powerpoint/2010/main" val="3562688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2BD14E3-86A2-4122-8592-695DF5952C17}" type="datetimeFigureOut">
              <a:rPr lang="ar-IQ" smtClean="0"/>
              <a:t>04/02/1439</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E77FD141-E472-463A-8ED2-C71422F9F627}" type="slidenum">
              <a:rPr lang="ar-IQ" smtClean="0"/>
              <a:t>‹#›</a:t>
            </a:fld>
            <a:endParaRPr lang="ar-IQ"/>
          </a:p>
        </p:txBody>
      </p:sp>
    </p:spTree>
    <p:extLst>
      <p:ext uri="{BB962C8B-B14F-4D97-AF65-F5344CB8AC3E}">
        <p14:creationId xmlns:p14="http://schemas.microsoft.com/office/powerpoint/2010/main" val="30788638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2BD14E3-86A2-4122-8592-695DF5952C17}" type="datetimeFigureOut">
              <a:rPr lang="ar-IQ" smtClean="0"/>
              <a:t>04/02/1439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77FD141-E472-463A-8ED2-C71422F9F627}" type="slidenum">
              <a:rPr lang="ar-IQ" smtClean="0"/>
              <a:t>‹#›</a:t>
            </a:fld>
            <a:endParaRPr lang="ar-IQ"/>
          </a:p>
        </p:txBody>
      </p:sp>
    </p:spTree>
    <p:extLst>
      <p:ext uri="{BB962C8B-B14F-4D97-AF65-F5344CB8AC3E}">
        <p14:creationId xmlns:p14="http://schemas.microsoft.com/office/powerpoint/2010/main" val="41097070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2BD14E3-86A2-4122-8592-695DF5952C17}" type="datetimeFigureOut">
              <a:rPr lang="ar-IQ" smtClean="0"/>
              <a:t>04/02/1439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77FD141-E472-463A-8ED2-C71422F9F627}" type="slidenum">
              <a:rPr lang="ar-IQ" smtClean="0"/>
              <a:t>‹#›</a:t>
            </a:fld>
            <a:endParaRPr lang="ar-IQ"/>
          </a:p>
        </p:txBody>
      </p:sp>
    </p:spTree>
    <p:extLst>
      <p:ext uri="{BB962C8B-B14F-4D97-AF65-F5344CB8AC3E}">
        <p14:creationId xmlns:p14="http://schemas.microsoft.com/office/powerpoint/2010/main" val="2720981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2BD14E3-86A2-4122-8592-695DF5952C17}" type="datetimeFigureOut">
              <a:rPr lang="ar-IQ" smtClean="0"/>
              <a:t>04/02/1439</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77FD141-E472-463A-8ED2-C71422F9F627}" type="slidenum">
              <a:rPr lang="ar-IQ" smtClean="0"/>
              <a:t>‹#›</a:t>
            </a:fld>
            <a:endParaRPr lang="ar-IQ"/>
          </a:p>
        </p:txBody>
      </p:sp>
    </p:spTree>
    <p:extLst>
      <p:ext uri="{BB962C8B-B14F-4D97-AF65-F5344CB8AC3E}">
        <p14:creationId xmlns:p14="http://schemas.microsoft.com/office/powerpoint/2010/main" val="7867950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7000" b="-27000"/>
          </a:stretch>
        </a:blipFill>
        <a:effectLst/>
      </p:bgPr>
    </p:bg>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467544" y="620688"/>
            <a:ext cx="8229600" cy="4525963"/>
          </a:xfrm>
        </p:spPr>
        <p:txBody>
          <a:bodyPr>
            <a:normAutofit/>
          </a:bodyPr>
          <a:lstStyle/>
          <a:p>
            <a:pPr marL="0" indent="0" algn="ctr">
              <a:buNone/>
            </a:pPr>
            <a:endParaRPr lang="ar-IQ" sz="4000" dirty="0" smtClean="0"/>
          </a:p>
          <a:p>
            <a:pPr marL="0" indent="0" algn="ctr">
              <a:buNone/>
            </a:pPr>
            <a:r>
              <a:rPr lang="ar-IQ" sz="4000" dirty="0" smtClean="0"/>
              <a:t>الاجراءات العلاجية المستندة على الاشراط الكلاسيكي</a:t>
            </a:r>
            <a:endParaRPr lang="ar-IQ" sz="4000" dirty="0"/>
          </a:p>
        </p:txBody>
      </p:sp>
    </p:spTree>
    <p:extLst>
      <p:ext uri="{BB962C8B-B14F-4D97-AF65-F5344CB8AC3E}">
        <p14:creationId xmlns:p14="http://schemas.microsoft.com/office/powerpoint/2010/main" val="14375374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260648"/>
            <a:ext cx="8435280" cy="5865515"/>
          </a:xfrm>
        </p:spPr>
        <p:txBody>
          <a:bodyPr>
            <a:normAutofit fontScale="92500" lnSpcReduction="20000"/>
          </a:bodyPr>
          <a:lstStyle/>
          <a:p>
            <a:r>
              <a:rPr lang="ar-IQ" dirty="0" smtClean="0"/>
              <a:t>يقوم اسلوب تقليل الحساسية التدريجي على </a:t>
            </a:r>
            <a:r>
              <a:rPr lang="ar-IQ" dirty="0" smtClean="0">
                <a:solidFill>
                  <a:srgbClr val="FF0000"/>
                </a:solidFill>
              </a:rPr>
              <a:t>المبادئ السلوكية الاتية:</a:t>
            </a:r>
          </a:p>
          <a:p>
            <a:r>
              <a:rPr lang="ar-IQ" dirty="0" smtClean="0">
                <a:solidFill>
                  <a:srgbClr val="FF0000"/>
                </a:solidFill>
              </a:rPr>
              <a:t>الاطفاء الكلاسيكي </a:t>
            </a:r>
            <a:r>
              <a:rPr lang="ar-IQ" dirty="0" smtClean="0"/>
              <a:t>من خلال تعرض الفرد للمثيرات الشرطية المثيرة للقلق ومنع ظهور الاستجابة الشرطية / الخوف والسلوك  </a:t>
            </a:r>
            <a:r>
              <a:rPr lang="ar-IQ" dirty="0" err="1" smtClean="0"/>
              <a:t>التجنبي</a:t>
            </a:r>
            <a:endParaRPr lang="ar-IQ" dirty="0" smtClean="0"/>
          </a:p>
          <a:p>
            <a:r>
              <a:rPr lang="ar-IQ" dirty="0" smtClean="0"/>
              <a:t>يعمل تقليل الحساسية التدريجي  على  فك الارتباطات بين المثيرات المختلفة من خلال توظيف مبدأ الاشراط المضاد، حيث ان وجود استجابتين مختلفتين او متعاكستين غير ممكن في نفس الوقت مما سيؤدي الى ان تكف الاستجابة الاقوى الاستجابة الاضعف وهذا </a:t>
            </a:r>
            <a:r>
              <a:rPr lang="ar-IQ" dirty="0" err="1" smtClean="0"/>
              <a:t>مايسمى</a:t>
            </a:r>
            <a:r>
              <a:rPr lang="ar-IQ" dirty="0" smtClean="0"/>
              <a:t> (</a:t>
            </a:r>
            <a:r>
              <a:rPr lang="ar-IQ" dirty="0" smtClean="0">
                <a:solidFill>
                  <a:srgbClr val="FF0000"/>
                </a:solidFill>
              </a:rPr>
              <a:t>مبدأ الكف المتبادل</a:t>
            </a:r>
            <a:r>
              <a:rPr lang="ar-IQ" dirty="0" smtClean="0"/>
              <a:t>)</a:t>
            </a:r>
          </a:p>
          <a:p>
            <a:r>
              <a:rPr lang="ar-IQ" dirty="0" smtClean="0"/>
              <a:t>ان استخدام وتوظيف المخيلة وقدرات الفرد في استدعاء المواقف المثيرة للقلق والخوف في المخيلة سيكون له اثر فعال في اثارة مشاعر وافكار الخوف والقلق كما تحدث بالواقع</a:t>
            </a:r>
            <a:br>
              <a:rPr lang="ar-IQ" dirty="0" smtClean="0"/>
            </a:br>
            <a:endParaRPr lang="ar-IQ" dirty="0"/>
          </a:p>
        </p:txBody>
      </p:sp>
    </p:spTree>
    <p:extLst>
      <p:ext uri="{BB962C8B-B14F-4D97-AF65-F5344CB8AC3E}">
        <p14:creationId xmlns:p14="http://schemas.microsoft.com/office/powerpoint/2010/main" val="24524779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793507"/>
          </a:xfrm>
        </p:spPr>
        <p:txBody>
          <a:bodyPr/>
          <a:lstStyle/>
          <a:p>
            <a:r>
              <a:rPr lang="ar-IQ" dirty="0" smtClean="0"/>
              <a:t>خطوات اسلوب تقليل الحساسية التدريجي:</a:t>
            </a:r>
          </a:p>
          <a:p>
            <a:pPr marL="1079500" indent="-641350">
              <a:buFont typeface="+mj-lt"/>
              <a:buAutoNum type="arabicPeriod"/>
            </a:pPr>
            <a:r>
              <a:rPr lang="ar-IQ" dirty="0" smtClean="0">
                <a:solidFill>
                  <a:srgbClr val="FF0000"/>
                </a:solidFill>
              </a:rPr>
              <a:t>تعلم استجابة الاسترخاء: </a:t>
            </a:r>
            <a:r>
              <a:rPr lang="ar-IQ" dirty="0" smtClean="0"/>
              <a:t>ويمكن تدريب الفرد على الاسترخاء من خلال ثلاث طرق:</a:t>
            </a:r>
          </a:p>
          <a:p>
            <a:pPr marL="1079500" indent="0">
              <a:buNone/>
            </a:pPr>
            <a:r>
              <a:rPr lang="ar-IQ" dirty="0" smtClean="0"/>
              <a:t>أ. الاسترخاء من خلال المخيلة</a:t>
            </a:r>
          </a:p>
          <a:p>
            <a:pPr marL="1079500" indent="0">
              <a:buNone/>
            </a:pPr>
            <a:r>
              <a:rPr lang="ar-IQ" dirty="0" smtClean="0"/>
              <a:t>ب. الاسترخاء من خلال التنفس</a:t>
            </a:r>
          </a:p>
          <a:p>
            <a:pPr marL="1079500" indent="0">
              <a:buNone/>
            </a:pPr>
            <a:r>
              <a:rPr lang="ar-IQ" dirty="0" smtClean="0"/>
              <a:t>ج. الاسترخاء العضلي</a:t>
            </a:r>
          </a:p>
          <a:p>
            <a:pPr marL="1079500" indent="-641350">
              <a:buNone/>
            </a:pPr>
            <a:r>
              <a:rPr lang="ar-IQ" dirty="0" smtClean="0"/>
              <a:t>2. هرم القلق</a:t>
            </a:r>
          </a:p>
          <a:p>
            <a:pPr marL="1079500" indent="-641350">
              <a:buNone/>
            </a:pPr>
            <a:r>
              <a:rPr lang="ar-IQ" dirty="0" smtClean="0"/>
              <a:t>3. تقليل الحساسية التدريجي </a:t>
            </a:r>
          </a:p>
        </p:txBody>
      </p:sp>
    </p:spTree>
    <p:extLst>
      <p:ext uri="{BB962C8B-B14F-4D97-AF65-F5344CB8AC3E}">
        <p14:creationId xmlns:p14="http://schemas.microsoft.com/office/powerpoint/2010/main" val="15379381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85000" lnSpcReduction="20000"/>
          </a:bodyPr>
          <a:lstStyle/>
          <a:p>
            <a:r>
              <a:rPr lang="ar-IQ" dirty="0" smtClean="0"/>
              <a:t>ولزيادة فعالية اسلوب تقليل الحساسية التدريجي يمكن للمعالج القيام بالإجراءات الاتية</a:t>
            </a:r>
          </a:p>
          <a:p>
            <a:endParaRPr lang="ar-IQ" dirty="0" smtClean="0"/>
          </a:p>
          <a:p>
            <a:r>
              <a:rPr lang="ar-IQ" dirty="0" err="1" smtClean="0"/>
              <a:t>التاكد</a:t>
            </a:r>
            <a:r>
              <a:rPr lang="ar-IQ" dirty="0" smtClean="0"/>
              <a:t> من قدرة المعالج على قيامه </a:t>
            </a:r>
            <a:r>
              <a:rPr lang="ar-IQ" dirty="0" err="1" smtClean="0"/>
              <a:t>باجراء</a:t>
            </a:r>
            <a:r>
              <a:rPr lang="ar-IQ" dirty="0" smtClean="0"/>
              <a:t> التدريب على الاسترخاء للمسترشد</a:t>
            </a:r>
          </a:p>
          <a:p>
            <a:r>
              <a:rPr lang="ar-IQ" dirty="0" err="1" smtClean="0"/>
              <a:t>التاكد</a:t>
            </a:r>
            <a:r>
              <a:rPr lang="ar-IQ" dirty="0" smtClean="0"/>
              <a:t> من دقة المواقف المحددة في هر م القلق مع مراعاة عدم وجود فجوات واسعة </a:t>
            </a:r>
            <a:r>
              <a:rPr lang="ar-IQ" dirty="0" err="1" smtClean="0"/>
              <a:t>مابين</a:t>
            </a:r>
            <a:r>
              <a:rPr lang="ar-IQ" dirty="0" smtClean="0"/>
              <a:t> كل </a:t>
            </a:r>
            <a:r>
              <a:rPr lang="ar-IQ" dirty="0" err="1" smtClean="0"/>
              <a:t>موقفواخر</a:t>
            </a:r>
            <a:endParaRPr lang="ar-IQ" dirty="0" smtClean="0"/>
          </a:p>
          <a:p>
            <a:r>
              <a:rPr lang="ar-IQ" dirty="0" smtClean="0"/>
              <a:t>توفير كافة التجهيزات اللازمة (كرسي الاسترخاء واشرطة </a:t>
            </a:r>
            <a:r>
              <a:rPr lang="ar-IQ" dirty="0" err="1" smtClean="0"/>
              <a:t>اتدريب</a:t>
            </a:r>
            <a:r>
              <a:rPr lang="ar-IQ" dirty="0" smtClean="0"/>
              <a:t> على الاسترخاء في المنزل والبيئة الاكلينيكية الملائمة والهادئة </a:t>
            </a:r>
          </a:p>
          <a:p>
            <a:r>
              <a:rPr lang="ar-IQ" dirty="0" smtClean="0"/>
              <a:t>نقل اثر التعلم من الوضع العيادي الى الواقع وتعزيز النجاح في الاداء بالواقع</a:t>
            </a:r>
            <a:endParaRPr lang="ar-IQ" dirty="0"/>
          </a:p>
        </p:txBody>
      </p:sp>
    </p:spTree>
    <p:extLst>
      <p:ext uri="{BB962C8B-B14F-4D97-AF65-F5344CB8AC3E}">
        <p14:creationId xmlns:p14="http://schemas.microsoft.com/office/powerpoint/2010/main" val="27026802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5400" b="1" dirty="0" smtClean="0">
                <a:solidFill>
                  <a:srgbClr val="FF0000"/>
                </a:solidFill>
              </a:rPr>
              <a:t>العلاج </a:t>
            </a:r>
            <a:r>
              <a:rPr lang="ar-IQ" sz="5400" b="1" dirty="0" err="1" smtClean="0">
                <a:solidFill>
                  <a:srgbClr val="FF0000"/>
                </a:solidFill>
              </a:rPr>
              <a:t>بالافاضة</a:t>
            </a:r>
            <a:endParaRPr lang="ar-IQ" sz="5400" b="1" dirty="0">
              <a:solidFill>
                <a:srgbClr val="FF0000"/>
              </a:solidFill>
            </a:endParaRPr>
          </a:p>
        </p:txBody>
      </p:sp>
      <p:sp>
        <p:nvSpPr>
          <p:cNvPr id="3" name="عنصر نائب للمحتوى 2"/>
          <p:cNvSpPr>
            <a:spLocks noGrp="1"/>
          </p:cNvSpPr>
          <p:nvPr>
            <p:ph idx="1"/>
          </p:nvPr>
        </p:nvSpPr>
        <p:spPr/>
        <p:txBody>
          <a:bodyPr>
            <a:normAutofit fontScale="92500" lnSpcReduction="20000"/>
          </a:bodyPr>
          <a:lstStyle/>
          <a:p>
            <a:r>
              <a:rPr lang="ar-IQ" dirty="0" smtClean="0"/>
              <a:t>ويعد هذ العلاج مناقضا </a:t>
            </a:r>
            <a:r>
              <a:rPr lang="ar-IQ" dirty="0" err="1" smtClean="0"/>
              <a:t>لاسلوب</a:t>
            </a:r>
            <a:r>
              <a:rPr lang="ar-IQ" dirty="0" smtClean="0"/>
              <a:t> تقليل الحساسية التدريجي</a:t>
            </a:r>
          </a:p>
          <a:p>
            <a:r>
              <a:rPr lang="ar-IQ" dirty="0" smtClean="0"/>
              <a:t>وذلك من خلال اتباعه اسلوبا علاجيا يشتمل على تعريض الفرد لمواقف متطرفة في اثارة القلق والتوتر لديه</a:t>
            </a:r>
          </a:p>
          <a:p>
            <a:r>
              <a:rPr lang="ar-IQ" dirty="0" smtClean="0"/>
              <a:t>وهي نوعين:</a:t>
            </a:r>
          </a:p>
          <a:p>
            <a:pPr marL="514350" indent="-514350">
              <a:buFont typeface="+mj-lt"/>
              <a:buAutoNum type="arabicPeriod"/>
            </a:pPr>
            <a:r>
              <a:rPr lang="ar-IQ" dirty="0"/>
              <a:t> </a:t>
            </a:r>
            <a:r>
              <a:rPr lang="ar-IQ" dirty="0" smtClean="0"/>
              <a:t>الافاضة من خلال التخيل</a:t>
            </a:r>
          </a:p>
          <a:p>
            <a:pPr marL="514350" indent="-514350">
              <a:buFont typeface="+mj-lt"/>
              <a:buAutoNum type="arabicPeriod"/>
            </a:pPr>
            <a:r>
              <a:rPr lang="ar-IQ" dirty="0"/>
              <a:t> </a:t>
            </a:r>
            <a:r>
              <a:rPr lang="ar-IQ" dirty="0" smtClean="0"/>
              <a:t>الافاضة بالواقع</a:t>
            </a:r>
          </a:p>
          <a:p>
            <a:pPr marL="514350" indent="-514350">
              <a:buFont typeface="+mj-lt"/>
              <a:buAutoNum type="arabicPeriod"/>
            </a:pPr>
            <a:r>
              <a:rPr lang="ar-IQ" dirty="0" smtClean="0"/>
              <a:t>وكلاهما يعمل على مبدأ فك الارتباطات بين المثيرات الشرطية والاستجابات الشرطية </a:t>
            </a:r>
          </a:p>
          <a:p>
            <a:pPr marL="514350" indent="-514350">
              <a:buFont typeface="+mj-lt"/>
              <a:buAutoNum type="arabicPeriod"/>
            </a:pPr>
            <a:r>
              <a:rPr lang="ar-IQ" dirty="0" smtClean="0"/>
              <a:t>ايضا تود جذور هذا الاسلوب الى نظرية العاملين </a:t>
            </a:r>
            <a:r>
              <a:rPr lang="ar-IQ" dirty="0" err="1" smtClean="0"/>
              <a:t>لمورر</a:t>
            </a:r>
            <a:r>
              <a:rPr lang="ar-IQ" dirty="0" smtClean="0"/>
              <a:t> ومبادئ الاطفاء الكلاسيكي</a:t>
            </a:r>
            <a:endParaRPr lang="ar-IQ" dirty="0"/>
          </a:p>
        </p:txBody>
      </p:sp>
    </p:spTree>
    <p:extLst>
      <p:ext uri="{BB962C8B-B14F-4D97-AF65-F5344CB8AC3E}">
        <p14:creationId xmlns:p14="http://schemas.microsoft.com/office/powerpoint/2010/main" val="34842365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smtClean="0"/>
              <a:t>وعلى  </a:t>
            </a:r>
            <a:r>
              <a:rPr lang="ar-IQ" dirty="0"/>
              <a:t>اختلاف تطبيق اجراءات الافاضة بالواقع او المخيلة </a:t>
            </a:r>
            <a:r>
              <a:rPr lang="ar-IQ" dirty="0" smtClean="0"/>
              <a:t>يجب ان يشجع الفرد على الحرص على استمرارية  التعرض للمثيرات والمواقف المثيرة للقلق </a:t>
            </a:r>
          </a:p>
          <a:p>
            <a:r>
              <a:rPr lang="ar-IQ" dirty="0" err="1" smtClean="0"/>
              <a:t>بالاضافة</a:t>
            </a:r>
            <a:r>
              <a:rPr lang="ar-IQ" dirty="0" smtClean="0"/>
              <a:t> الى ان </a:t>
            </a:r>
            <a:r>
              <a:rPr lang="ar-IQ" dirty="0"/>
              <a:t>اجراءات الافاضة </a:t>
            </a:r>
            <a:r>
              <a:rPr lang="ar-IQ" dirty="0" smtClean="0"/>
              <a:t>قد تشتمل على اضافة مثيرات اخرى مثيرة للقلق والخوف لرفع حالة الاثارة الى اقصى قدر ممكن</a:t>
            </a:r>
          </a:p>
          <a:p>
            <a:r>
              <a:rPr lang="ar-IQ" dirty="0" smtClean="0"/>
              <a:t>مثال قد يطلب من الشخص الذي يخاف من </a:t>
            </a:r>
            <a:r>
              <a:rPr lang="ar-IQ" dirty="0"/>
              <a:t>الاماكن المزدحمة</a:t>
            </a:r>
            <a:r>
              <a:rPr lang="ar-IQ" dirty="0" smtClean="0"/>
              <a:t> تخيل  الاصابة بنوبة قلبية في الاماكن المزدحمة</a:t>
            </a:r>
            <a:endParaRPr lang="ar-IQ" dirty="0"/>
          </a:p>
        </p:txBody>
      </p:sp>
    </p:spTree>
    <p:extLst>
      <p:ext uri="{BB962C8B-B14F-4D97-AF65-F5344CB8AC3E}">
        <p14:creationId xmlns:p14="http://schemas.microsoft.com/office/powerpoint/2010/main" val="32045822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smtClean="0"/>
              <a:t>اما اسلوب التعرض التدريجي في الواقع فهو مشابه </a:t>
            </a:r>
            <a:r>
              <a:rPr lang="ar-IQ" dirty="0" err="1" smtClean="0"/>
              <a:t>لاسلوب</a:t>
            </a:r>
            <a:r>
              <a:rPr lang="ar-IQ" dirty="0" smtClean="0"/>
              <a:t> الافاضة بالواقع </a:t>
            </a:r>
          </a:p>
          <a:p>
            <a:r>
              <a:rPr lang="ar-IQ" dirty="0" smtClean="0"/>
              <a:t>ولفرق بين التعرض التدريجي بالواقع والافاضة بالواقع هو!!!</a:t>
            </a:r>
            <a:endParaRPr lang="ar-IQ" dirty="0"/>
          </a:p>
        </p:txBody>
      </p:sp>
    </p:spTree>
    <p:extLst>
      <p:ext uri="{BB962C8B-B14F-4D97-AF65-F5344CB8AC3E}">
        <p14:creationId xmlns:p14="http://schemas.microsoft.com/office/powerpoint/2010/main" val="20186096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العوامل المؤثرة على فعالية الافاضة</a:t>
            </a:r>
            <a:endParaRPr lang="ar-IQ" dirty="0"/>
          </a:p>
        </p:txBody>
      </p:sp>
      <p:sp>
        <p:nvSpPr>
          <p:cNvPr id="3" name="عنصر نائب للمحتوى 2"/>
          <p:cNvSpPr>
            <a:spLocks noGrp="1"/>
          </p:cNvSpPr>
          <p:nvPr>
            <p:ph idx="1"/>
          </p:nvPr>
        </p:nvSpPr>
        <p:spPr/>
        <p:txBody>
          <a:bodyPr>
            <a:normAutofit fontScale="77500" lnSpcReduction="20000"/>
          </a:bodyPr>
          <a:lstStyle/>
          <a:p>
            <a:r>
              <a:rPr lang="ar-IQ" dirty="0" smtClean="0"/>
              <a:t>ان الافاضة بالواقع من خلال التعرض للمثيرات المثيرة للخوف اكثر فعالية من الافاضة بالمخيلة</a:t>
            </a:r>
          </a:p>
          <a:p>
            <a:r>
              <a:rPr lang="ar-IQ" dirty="0" smtClean="0"/>
              <a:t>كما ان التعرض المستمر لفترة طويلة (2) متواصلة اكثر فاعلية من </a:t>
            </a:r>
            <a:r>
              <a:rPr lang="ar-IQ" dirty="0" err="1" smtClean="0"/>
              <a:t>من</a:t>
            </a:r>
            <a:r>
              <a:rPr lang="ar-IQ" dirty="0" smtClean="0"/>
              <a:t> التعرض للموقف المثير للخوف لفترة طويلة  4 ساعات متقطعة</a:t>
            </a:r>
          </a:p>
          <a:p>
            <a:r>
              <a:rPr lang="ar-IQ" dirty="0"/>
              <a:t> </a:t>
            </a:r>
            <a:r>
              <a:rPr lang="ar-IQ" dirty="0" smtClean="0"/>
              <a:t>ليس من الضروري اخبار الفرد  </a:t>
            </a:r>
            <a:r>
              <a:rPr lang="ar-IQ" dirty="0" err="1" smtClean="0"/>
              <a:t>باهمية</a:t>
            </a:r>
            <a:r>
              <a:rPr lang="ar-IQ" dirty="0" smtClean="0"/>
              <a:t> الشعور بالخوف خلال التعرض للمثير المخيف</a:t>
            </a:r>
          </a:p>
          <a:p>
            <a:r>
              <a:rPr lang="ar-IQ" dirty="0" smtClean="0"/>
              <a:t>اظهرت </a:t>
            </a:r>
            <a:r>
              <a:rPr lang="ar-IQ" dirty="0" err="1" smtClean="0"/>
              <a:t>النتائجوجود</a:t>
            </a:r>
            <a:r>
              <a:rPr lang="ar-IQ" dirty="0" smtClean="0"/>
              <a:t> تشابه في فعالية اسلوب التعرض بالواقع مع اسلوب الافاضة بالواقع لذلك يمكننا استخدام الاسلوبين بشكل مشترك</a:t>
            </a:r>
          </a:p>
          <a:p>
            <a:r>
              <a:rPr lang="ar-IQ" dirty="0" smtClean="0"/>
              <a:t>اجراءات الافاضة مع المعالج مباشرة اكثر فعالية من تلقي المعلومات من المعالج بشكل غير مباشر</a:t>
            </a:r>
          </a:p>
          <a:p>
            <a:r>
              <a:rPr lang="ar-IQ" dirty="0" smtClean="0"/>
              <a:t>يمكن تطبيق اجراء الافاضة ضمن المواقف الجماعية مما يقلل الوقت والجهد</a:t>
            </a:r>
          </a:p>
          <a:p>
            <a:r>
              <a:rPr lang="ar-IQ" dirty="0" smtClean="0"/>
              <a:t>استخدام التعرض بالواقع من قبل الفرد نفسه في حياته العملية سيكون له اثر مشابه </a:t>
            </a:r>
            <a:r>
              <a:rPr lang="ar-IQ" dirty="0" err="1" smtClean="0"/>
              <a:t>لاجراءات</a:t>
            </a:r>
            <a:r>
              <a:rPr lang="ar-IQ" dirty="0" smtClean="0"/>
              <a:t> العلاج </a:t>
            </a:r>
            <a:r>
              <a:rPr lang="ar-IQ" dirty="0" err="1" smtClean="0"/>
              <a:t>بالافاضة</a:t>
            </a:r>
            <a:r>
              <a:rPr lang="ar-IQ" dirty="0" smtClean="0"/>
              <a:t> المطبقة تحت اشراف المعالج</a:t>
            </a:r>
            <a:endParaRPr lang="ar-IQ" dirty="0"/>
          </a:p>
          <a:p>
            <a:endParaRPr lang="ar-IQ" dirty="0"/>
          </a:p>
        </p:txBody>
      </p:sp>
    </p:spTree>
    <p:extLst>
      <p:ext uri="{BB962C8B-B14F-4D97-AF65-F5344CB8AC3E}">
        <p14:creationId xmlns:p14="http://schemas.microsoft.com/office/powerpoint/2010/main" val="6017085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نقاط الضعف في اسلوب الافاضة</a:t>
            </a:r>
            <a:endParaRPr lang="ar-IQ" dirty="0"/>
          </a:p>
        </p:txBody>
      </p:sp>
      <p:sp>
        <p:nvSpPr>
          <p:cNvPr id="3" name="عنصر نائب للمحتوى 2"/>
          <p:cNvSpPr>
            <a:spLocks noGrp="1"/>
          </p:cNvSpPr>
          <p:nvPr>
            <p:ph idx="1"/>
          </p:nvPr>
        </p:nvSpPr>
        <p:spPr/>
        <p:txBody>
          <a:bodyPr/>
          <a:lstStyle/>
          <a:p>
            <a:pPr marL="514350" indent="-514350">
              <a:buFont typeface="+mj-lt"/>
              <a:buAutoNum type="arabicPeriod"/>
            </a:pPr>
            <a:r>
              <a:rPr lang="ar-IQ" dirty="0" smtClean="0"/>
              <a:t> قد تظهر ردود انفعالية </a:t>
            </a:r>
            <a:r>
              <a:rPr lang="ar-IQ" dirty="0" err="1" smtClean="0"/>
              <a:t>شديدةمما</a:t>
            </a:r>
            <a:r>
              <a:rPr lang="ar-IQ" dirty="0" smtClean="0"/>
              <a:t> يعرض الفرد </a:t>
            </a:r>
            <a:r>
              <a:rPr lang="ar-IQ" dirty="0" err="1" smtClean="0"/>
              <a:t>لاضرار</a:t>
            </a:r>
            <a:r>
              <a:rPr lang="ar-IQ" dirty="0" smtClean="0"/>
              <a:t> عصبية وفسيولوجية</a:t>
            </a:r>
          </a:p>
          <a:p>
            <a:pPr marL="514350" indent="-514350">
              <a:buFont typeface="+mj-lt"/>
              <a:buAutoNum type="arabicPeriod"/>
            </a:pPr>
            <a:r>
              <a:rPr lang="ar-IQ" dirty="0" smtClean="0"/>
              <a:t>قد يفشل </a:t>
            </a:r>
            <a:r>
              <a:rPr lang="ar-IQ" dirty="0" err="1" smtClean="0"/>
              <a:t>المعاج</a:t>
            </a:r>
            <a:r>
              <a:rPr lang="ar-IQ" dirty="0" smtClean="0"/>
              <a:t> احيانا في منع ظهور السلوك </a:t>
            </a:r>
            <a:r>
              <a:rPr lang="ar-IQ" dirty="0" err="1" smtClean="0"/>
              <a:t>التجنبي</a:t>
            </a:r>
            <a:r>
              <a:rPr lang="ar-IQ" dirty="0" smtClean="0"/>
              <a:t> مما يعمل على زيادة المخاوف</a:t>
            </a:r>
          </a:p>
          <a:p>
            <a:pPr marL="514350" indent="-514350">
              <a:buFont typeface="+mj-lt"/>
              <a:buAutoNum type="arabicPeriod"/>
            </a:pPr>
            <a:r>
              <a:rPr lang="ar-IQ" dirty="0" smtClean="0"/>
              <a:t>هناك بعض المثيرات المخيفة </a:t>
            </a:r>
            <a:r>
              <a:rPr lang="ar-IQ" dirty="0" err="1" smtClean="0"/>
              <a:t>لاتكون</a:t>
            </a:r>
            <a:r>
              <a:rPr lang="ar-IQ" dirty="0" smtClean="0"/>
              <a:t> ظاهرة او متوفرة في بيئة الفرد يمكن مواجهتها من خلال المخيلة</a:t>
            </a:r>
          </a:p>
          <a:p>
            <a:pPr marL="514350" indent="-514350">
              <a:buFont typeface="+mj-lt"/>
              <a:buAutoNum type="arabicPeriod"/>
            </a:pPr>
            <a:r>
              <a:rPr lang="ar-IQ" dirty="0" smtClean="0"/>
              <a:t>قد يرفض البعض استخدام العلاج </a:t>
            </a:r>
            <a:r>
              <a:rPr lang="ar-IQ" dirty="0" err="1" smtClean="0"/>
              <a:t>بالافاضة</a:t>
            </a:r>
            <a:r>
              <a:rPr lang="ar-IQ" dirty="0" smtClean="0"/>
              <a:t> لعدم قناعتهم بفاعليته العلاجية</a:t>
            </a:r>
            <a:endParaRPr lang="ar-IQ" dirty="0"/>
          </a:p>
        </p:txBody>
      </p:sp>
    </p:spTree>
    <p:extLst>
      <p:ext uri="{BB962C8B-B14F-4D97-AF65-F5344CB8AC3E}">
        <p14:creationId xmlns:p14="http://schemas.microsoft.com/office/powerpoint/2010/main" val="37277853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العلاج بالتنفير</a:t>
            </a:r>
            <a:endParaRPr lang="ar-IQ" dirty="0"/>
          </a:p>
        </p:txBody>
      </p:sp>
      <p:sp>
        <p:nvSpPr>
          <p:cNvPr id="3" name="عنصر نائب للمحتوى 2"/>
          <p:cNvSpPr>
            <a:spLocks noGrp="1"/>
          </p:cNvSpPr>
          <p:nvPr>
            <p:ph idx="1"/>
          </p:nvPr>
        </p:nvSpPr>
        <p:spPr/>
        <p:txBody>
          <a:bodyPr>
            <a:normAutofit lnSpcReduction="10000"/>
          </a:bodyPr>
          <a:lstStyle/>
          <a:p>
            <a:r>
              <a:rPr lang="ar-IQ" dirty="0" smtClean="0"/>
              <a:t>ويعد هذا النموذج احد الاساليب العلاج السلوكية المستندة الى مبادئ الاشراط الكلاسيكي</a:t>
            </a:r>
          </a:p>
          <a:p>
            <a:r>
              <a:rPr lang="ar-IQ" dirty="0" smtClean="0"/>
              <a:t>وهو من الاساليب الملائمة لسلوك العادات او السلوك الادماني مثل شرب الكحول ن التدخين، الادمان على بعض المواد المخدرة.</a:t>
            </a:r>
          </a:p>
          <a:p>
            <a:r>
              <a:rPr lang="ar-IQ" dirty="0" smtClean="0"/>
              <a:t>ان الهدف الاساسي للعلاج بالتنفير هو العمل على تقليل السلوك الادماني غير المناسب من خلال احداث اقران </a:t>
            </a:r>
            <a:r>
              <a:rPr lang="ar-IQ" dirty="0" err="1" smtClean="0"/>
              <a:t>مابين</a:t>
            </a:r>
            <a:r>
              <a:rPr lang="ar-IQ" dirty="0" smtClean="0"/>
              <a:t> السلوك المستهدف وحدث منفر مثل (الصدمة الكهربائية، الرائحة الكريهة ، المناظر </a:t>
            </a:r>
            <a:r>
              <a:rPr lang="ar-IQ" dirty="0" err="1" smtClean="0"/>
              <a:t>البشعة..الخ</a:t>
            </a:r>
            <a:r>
              <a:rPr lang="ar-IQ" dirty="0" smtClean="0"/>
              <a:t>) </a:t>
            </a:r>
            <a:endParaRPr lang="ar-IQ" dirty="0"/>
          </a:p>
        </p:txBody>
      </p:sp>
    </p:spTree>
    <p:extLst>
      <p:ext uri="{BB962C8B-B14F-4D97-AF65-F5344CB8AC3E}">
        <p14:creationId xmlns:p14="http://schemas.microsoft.com/office/powerpoint/2010/main" val="14756282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smtClean="0"/>
              <a:t>يقوم مبدأ </a:t>
            </a:r>
            <a:r>
              <a:rPr lang="ar-IQ" dirty="0"/>
              <a:t>العلاج </a:t>
            </a:r>
            <a:r>
              <a:rPr lang="ar-IQ" dirty="0" smtClean="0"/>
              <a:t>بالتنفير على حقيقة احداث اقران </a:t>
            </a:r>
            <a:r>
              <a:rPr lang="ar-IQ" dirty="0" err="1" smtClean="0"/>
              <a:t>مابين</a:t>
            </a:r>
            <a:r>
              <a:rPr lang="ar-IQ" dirty="0" smtClean="0"/>
              <a:t> السلوك المستهدف وظهور السلوك المنفر سواء كان شرطي او غير شرطي سيعمل على </a:t>
            </a:r>
            <a:r>
              <a:rPr lang="ar-IQ" u="sng" dirty="0" smtClean="0"/>
              <a:t>فك الارتباط واضعاف العلاقة </a:t>
            </a:r>
            <a:r>
              <a:rPr lang="ar-IQ" dirty="0" err="1" smtClean="0"/>
              <a:t>مابين</a:t>
            </a:r>
            <a:r>
              <a:rPr lang="ar-IQ" dirty="0" smtClean="0"/>
              <a:t> نفس السلوك والمثير </a:t>
            </a:r>
            <a:r>
              <a:rPr lang="ar-IQ" dirty="0"/>
              <a:t>الشرطي </a:t>
            </a:r>
            <a:r>
              <a:rPr lang="ar-IQ" dirty="0" err="1"/>
              <a:t>المستجر</a:t>
            </a:r>
            <a:r>
              <a:rPr lang="ar-IQ" dirty="0"/>
              <a:t> </a:t>
            </a:r>
            <a:r>
              <a:rPr lang="ar-IQ" dirty="0" smtClean="0"/>
              <a:t>له</a:t>
            </a:r>
          </a:p>
          <a:p>
            <a:r>
              <a:rPr lang="ar-IQ" dirty="0" smtClean="0"/>
              <a:t>مثال : عندما يتم معالجة مشكلة التدخين  يتم توجيه صدمة  كهربائية للفرد كلما اشعل سيجارة ، وبعد فترة ستتطور العلاقة </a:t>
            </a:r>
            <a:r>
              <a:rPr lang="ar-IQ" dirty="0" err="1" smtClean="0"/>
              <a:t>مابين</a:t>
            </a:r>
            <a:r>
              <a:rPr lang="ar-IQ" dirty="0" smtClean="0"/>
              <a:t> السيجارة والم الصدمة الكهربائية</a:t>
            </a:r>
            <a:endParaRPr lang="ar-IQ" dirty="0"/>
          </a:p>
        </p:txBody>
      </p:sp>
    </p:spTree>
    <p:extLst>
      <p:ext uri="{BB962C8B-B14F-4D97-AF65-F5344CB8AC3E}">
        <p14:creationId xmlns:p14="http://schemas.microsoft.com/office/powerpoint/2010/main" val="38128917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هناك نوعين من الاشراط:</a:t>
            </a:r>
            <a:endParaRPr lang="ar-IQ" dirty="0"/>
          </a:p>
        </p:txBody>
      </p:sp>
      <p:sp>
        <p:nvSpPr>
          <p:cNvPr id="3" name="عنصر نائب للمحتوى 2"/>
          <p:cNvSpPr>
            <a:spLocks noGrp="1"/>
          </p:cNvSpPr>
          <p:nvPr>
            <p:ph idx="1"/>
          </p:nvPr>
        </p:nvSpPr>
        <p:spPr/>
        <p:txBody>
          <a:bodyPr/>
          <a:lstStyle/>
          <a:p>
            <a:r>
              <a:rPr lang="ar-IQ" dirty="0" smtClean="0"/>
              <a:t>هناك نوعين من الاشراط:</a:t>
            </a:r>
          </a:p>
          <a:p>
            <a:pPr>
              <a:buFont typeface="Wingdings" pitchFamily="2" charset="2"/>
              <a:buChar char="ü"/>
            </a:pPr>
            <a:r>
              <a:rPr lang="ar-IQ" dirty="0" smtClean="0"/>
              <a:t>الاشراط الاجرائي</a:t>
            </a:r>
          </a:p>
          <a:p>
            <a:pPr>
              <a:buFont typeface="Wingdings" pitchFamily="2" charset="2"/>
              <a:buChar char="ü"/>
            </a:pPr>
            <a:r>
              <a:rPr lang="ar-IQ" dirty="0" smtClean="0"/>
              <a:t>الاشراط الكلاسيكي</a:t>
            </a:r>
          </a:p>
          <a:p>
            <a:pPr marL="0" indent="0">
              <a:buNone/>
            </a:pPr>
            <a:r>
              <a:rPr lang="ar-IQ" dirty="0" smtClean="0"/>
              <a:t>فالأشراط الكلاسيكي يتوجه نحو علاج المشكلات ذات الطابع الانفعالي كالقلق والخوف المرضي من خلال التحكم بالمثيرات القبلية</a:t>
            </a:r>
            <a:endParaRPr lang="ar-IQ" dirty="0"/>
          </a:p>
        </p:txBody>
      </p:sp>
    </p:spTree>
    <p:extLst>
      <p:ext uri="{BB962C8B-B14F-4D97-AF65-F5344CB8AC3E}">
        <p14:creationId xmlns:p14="http://schemas.microsoft.com/office/powerpoint/2010/main" val="9312954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20688"/>
            <a:ext cx="8229600" cy="5505475"/>
          </a:xfrm>
        </p:spPr>
        <p:txBody>
          <a:bodyPr>
            <a:normAutofit fontScale="92500" lnSpcReduction="10000"/>
          </a:bodyPr>
          <a:lstStyle/>
          <a:p>
            <a:r>
              <a:rPr lang="ar-IQ" dirty="0" smtClean="0"/>
              <a:t>من المهم الاشارة الى ان اسلوب التنفير يشتمل على  اجراءات اشراط اجرائية وكلاسيكية </a:t>
            </a:r>
          </a:p>
          <a:p>
            <a:r>
              <a:rPr lang="ar-IQ" dirty="0" smtClean="0"/>
              <a:t>مثال:</a:t>
            </a:r>
          </a:p>
          <a:p>
            <a:r>
              <a:rPr lang="ar-IQ" dirty="0" smtClean="0"/>
              <a:t>اقامة اقران بين </a:t>
            </a:r>
            <a:r>
              <a:rPr lang="ar-IQ" dirty="0" err="1" smtClean="0"/>
              <a:t>المثيرالمنفر</a:t>
            </a:r>
            <a:r>
              <a:rPr lang="ar-IQ" dirty="0" smtClean="0"/>
              <a:t> والسلوك  المستهدف هي عملية اشراط كلاسيكية </a:t>
            </a:r>
          </a:p>
          <a:p>
            <a:r>
              <a:rPr lang="ar-IQ" dirty="0" err="1" smtClean="0"/>
              <a:t>بالاضافة</a:t>
            </a:r>
            <a:r>
              <a:rPr lang="ar-IQ" dirty="0" smtClean="0"/>
              <a:t> الى شروط ظهور الصدمة او المثير المنفر للفرد بعد حدوث الصدمة  يعد اشراطا اجرائيا من خلال العقاب والتعزيز السلبي</a:t>
            </a:r>
          </a:p>
          <a:p>
            <a:r>
              <a:rPr lang="ar-IQ" dirty="0" smtClean="0"/>
              <a:t>فالفرد سيصبح لديه ادراك بان ظهور السلوك سيتبع بمثير عقابي من النوع الاول(المثير المنفر)</a:t>
            </a:r>
          </a:p>
          <a:p>
            <a:r>
              <a:rPr lang="ar-IQ" dirty="0" smtClean="0"/>
              <a:t>وعد ظهوره سيتبع بمثير تعزيز سلبي (تجنب الم المثير المنفر9 </a:t>
            </a:r>
            <a:endParaRPr lang="ar-IQ" dirty="0"/>
          </a:p>
        </p:txBody>
      </p:sp>
    </p:spTree>
    <p:extLst>
      <p:ext uri="{BB962C8B-B14F-4D97-AF65-F5344CB8AC3E}">
        <p14:creationId xmlns:p14="http://schemas.microsoft.com/office/powerpoint/2010/main" val="16034633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نقاط الضعف في  العلاج بالتنفير</a:t>
            </a:r>
            <a:endParaRPr lang="ar-IQ" dirty="0"/>
          </a:p>
        </p:txBody>
      </p:sp>
      <p:sp>
        <p:nvSpPr>
          <p:cNvPr id="3" name="عنصر نائب للمحتوى 2"/>
          <p:cNvSpPr>
            <a:spLocks noGrp="1"/>
          </p:cNvSpPr>
          <p:nvPr>
            <p:ph idx="1"/>
          </p:nvPr>
        </p:nvSpPr>
        <p:spPr/>
        <p:txBody>
          <a:bodyPr/>
          <a:lstStyle/>
          <a:p>
            <a:r>
              <a:rPr lang="ar-IQ" dirty="0" smtClean="0"/>
              <a:t>قد </a:t>
            </a:r>
            <a:r>
              <a:rPr lang="ar-IQ" dirty="0" err="1" smtClean="0"/>
              <a:t>لايراعي</a:t>
            </a:r>
            <a:r>
              <a:rPr lang="ar-IQ" dirty="0" smtClean="0"/>
              <a:t> هذا الاسلوب الجوانب الاخلاقية والقانونية لممارسة العلاج والارشاد</a:t>
            </a:r>
          </a:p>
          <a:p>
            <a:r>
              <a:rPr lang="ar-IQ" dirty="0" smtClean="0"/>
              <a:t>قد تحدث حوادث واصابات وتسمم نتيجة استخدام المثيرات المنفرة</a:t>
            </a:r>
          </a:p>
          <a:p>
            <a:r>
              <a:rPr lang="ar-IQ" dirty="0" smtClean="0"/>
              <a:t>ان </a:t>
            </a:r>
            <a:r>
              <a:rPr lang="ar-IQ" dirty="0"/>
              <a:t>المثيرات </a:t>
            </a:r>
            <a:r>
              <a:rPr lang="ar-IQ" dirty="0" smtClean="0"/>
              <a:t>المنفرة قد </a:t>
            </a:r>
            <a:r>
              <a:rPr lang="ar-IQ" dirty="0" err="1" smtClean="0"/>
              <a:t>لاتكون</a:t>
            </a:r>
            <a:r>
              <a:rPr lang="ar-IQ" dirty="0" smtClean="0"/>
              <a:t> متوفرة في بيئة الفرد دائما</a:t>
            </a:r>
          </a:p>
          <a:p>
            <a:r>
              <a:rPr lang="ar-IQ" dirty="0" smtClean="0"/>
              <a:t>ان استخدام العلاج بالتنفير قد </a:t>
            </a:r>
            <a:r>
              <a:rPr lang="ar-IQ" dirty="0" err="1" smtClean="0"/>
              <a:t>لايهتم</a:t>
            </a:r>
            <a:r>
              <a:rPr lang="ar-IQ" dirty="0" smtClean="0"/>
              <a:t> بدافعية الفرد للتخلص من سلوكه غير المرغوب</a:t>
            </a:r>
            <a:endParaRPr lang="ar-IQ" dirty="0"/>
          </a:p>
          <a:p>
            <a:endParaRPr lang="ar-IQ" dirty="0"/>
          </a:p>
          <a:p>
            <a:endParaRPr lang="ar-IQ" dirty="0" smtClean="0"/>
          </a:p>
          <a:p>
            <a:endParaRPr lang="ar-IQ" dirty="0"/>
          </a:p>
        </p:txBody>
      </p:sp>
    </p:spTree>
    <p:extLst>
      <p:ext uri="{BB962C8B-B14F-4D97-AF65-F5344CB8AC3E}">
        <p14:creationId xmlns:p14="http://schemas.microsoft.com/office/powerpoint/2010/main" val="25360660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a:p>
        </p:txBody>
      </p:sp>
    </p:spTree>
    <p:extLst>
      <p:ext uri="{BB962C8B-B14F-4D97-AF65-F5344CB8AC3E}">
        <p14:creationId xmlns:p14="http://schemas.microsoft.com/office/powerpoint/2010/main" val="200773093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a:p>
        </p:txBody>
      </p:sp>
    </p:spTree>
    <p:extLst>
      <p:ext uri="{BB962C8B-B14F-4D97-AF65-F5344CB8AC3E}">
        <p14:creationId xmlns:p14="http://schemas.microsoft.com/office/powerpoint/2010/main" val="20056552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IQ" b="1" dirty="0" smtClean="0">
                <a:solidFill>
                  <a:srgbClr val="FF0000"/>
                </a:solidFill>
              </a:rPr>
              <a:t>يقوم مبدأ العلاج حسب الاشراط الكلاسيكي على مبدأ فك الارتباط</a:t>
            </a:r>
            <a:r>
              <a:rPr lang="ar-IQ" dirty="0" smtClean="0"/>
              <a:t> او الغاء ما بين المثيرات الشرطية والمثيرات غير الشرطية المثيرة للخوف من خلال تعريض الفرد للمثيرات الشرطية بغياب المثير غير الشرطي (الالم) لمرات متكررة الامر الذي سيؤدي الى اختفاء السلوك غير المرغوب (الخوف)</a:t>
            </a:r>
          </a:p>
          <a:p>
            <a:endParaRPr lang="ar-IQ" dirty="0"/>
          </a:p>
        </p:txBody>
      </p:sp>
    </p:spTree>
    <p:extLst>
      <p:ext uri="{BB962C8B-B14F-4D97-AF65-F5344CB8AC3E}">
        <p14:creationId xmlns:p14="http://schemas.microsoft.com/office/powerpoint/2010/main" val="9039074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6336704"/>
          </a:xfrm>
        </p:spPr>
        <p:txBody>
          <a:bodyPr>
            <a:normAutofit fontScale="85000" lnSpcReduction="20000"/>
          </a:bodyPr>
          <a:lstStyle/>
          <a:p>
            <a:r>
              <a:rPr lang="ar-IQ" dirty="0" smtClean="0"/>
              <a:t>ان المبدأ الاساسي للعلاج  حسب اجراءات الاشراط الكلاسيكي هو </a:t>
            </a:r>
            <a:r>
              <a:rPr lang="ar-IQ" b="1" dirty="0" smtClean="0">
                <a:solidFill>
                  <a:srgbClr val="FF0000"/>
                </a:solidFill>
              </a:rPr>
              <a:t>الاطفاء الكلاسيكي.</a:t>
            </a:r>
          </a:p>
          <a:p>
            <a:r>
              <a:rPr lang="ar-IQ" b="1" dirty="0" smtClean="0"/>
              <a:t>والمثال الاتي لتوضيح فهم كيفية عمل اجراءات العلاج الكلاسيكية نضرب مثالا كالاتي: </a:t>
            </a:r>
          </a:p>
          <a:p>
            <a:r>
              <a:rPr lang="ar-IQ" dirty="0" smtClean="0"/>
              <a:t>الطفل البرت، عمره 9 اشهر لا تشكل مثيرات مثل الارنب او الصوف او الوبر اي ردود فعل انفعالية كالخوف لديه،</a:t>
            </a:r>
          </a:p>
          <a:p>
            <a:r>
              <a:rPr lang="ar-IQ" dirty="0" smtClean="0"/>
              <a:t>اما الصوت المرتفع الذي يحدث بشكل مفاجئ في الخارج فقد كان يثير الخوف والرعب بشكل طبيعي لدى الطفل</a:t>
            </a:r>
          </a:p>
          <a:p>
            <a:r>
              <a:rPr lang="ar-IQ" dirty="0" smtClean="0"/>
              <a:t>حيث ان الصوت المرتفع هو مثير غير شرطي لاستجابة البكاء</a:t>
            </a:r>
          </a:p>
          <a:p>
            <a:r>
              <a:rPr lang="ar-IQ" dirty="0" smtClean="0"/>
              <a:t>وبعد اشهر حاول احدهم اظهار فار او ارنب له فراء ناعم امام الطفل وخلال اقترابه منه يتم اصدار الصوت المرتفع (المثير غير الشرطي)</a:t>
            </a:r>
          </a:p>
          <a:p>
            <a:r>
              <a:rPr lang="ar-IQ" dirty="0" smtClean="0"/>
              <a:t>وبعد 5 ايام من التكرار اصبح ظهور الارنب (المثير الشرطي)يستجر البكاء والخوف (استجابة شرطية)بعدما كان مثيرا لا يستجر استجابة (مثير محايد) بل على العكس فقد كان يستجر استجابة السرور والارتياح لدى الطفل</a:t>
            </a:r>
          </a:p>
          <a:p>
            <a:r>
              <a:rPr lang="ar-IQ" dirty="0" smtClean="0"/>
              <a:t>ولوحظ ان الطفل بدا يخاف من اي حيان له فراء وهذا </a:t>
            </a:r>
            <a:r>
              <a:rPr lang="ar-IQ" dirty="0" err="1" smtClean="0"/>
              <a:t>مايسمى</a:t>
            </a:r>
            <a:r>
              <a:rPr lang="ar-IQ" dirty="0" smtClean="0"/>
              <a:t> بعملية </a:t>
            </a:r>
            <a:r>
              <a:rPr lang="ar-IQ" dirty="0" smtClean="0">
                <a:solidFill>
                  <a:srgbClr val="FF0000"/>
                </a:solidFill>
              </a:rPr>
              <a:t>التعميم</a:t>
            </a:r>
            <a:endParaRPr lang="ar-IQ" dirty="0">
              <a:solidFill>
                <a:srgbClr val="FF0000"/>
              </a:solidFill>
            </a:endParaRPr>
          </a:p>
        </p:txBody>
      </p:sp>
    </p:spTree>
    <p:extLst>
      <p:ext uri="{BB962C8B-B14F-4D97-AF65-F5344CB8AC3E}">
        <p14:creationId xmlns:p14="http://schemas.microsoft.com/office/powerpoint/2010/main" val="4920737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1000" b="-11000"/>
          </a:stretch>
        </a:blip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721499"/>
          </a:xfrm>
        </p:spPr>
        <p:txBody>
          <a:bodyPr/>
          <a:lstStyle/>
          <a:p>
            <a:r>
              <a:rPr lang="ar-IQ" dirty="0" smtClean="0"/>
              <a:t>ومن </a:t>
            </a:r>
            <a:r>
              <a:rPr lang="ar-IQ" dirty="0" err="1" smtClean="0"/>
              <a:t>الاراء</a:t>
            </a:r>
            <a:r>
              <a:rPr lang="ar-IQ" dirty="0" smtClean="0"/>
              <a:t> التي تحدثت حول اهمية الاشراط الكلاسيكي في ظهور المشكلات الانفعالية نظرية </a:t>
            </a:r>
            <a:r>
              <a:rPr lang="ar-IQ" dirty="0" err="1" smtClean="0"/>
              <a:t>مورر</a:t>
            </a:r>
            <a:r>
              <a:rPr lang="ar-IQ" dirty="0" smtClean="0"/>
              <a:t> والتي تسمى نظرية العاملين ، اذ انطلق </a:t>
            </a:r>
            <a:r>
              <a:rPr lang="ar-IQ" dirty="0" err="1" smtClean="0"/>
              <a:t>مورر</a:t>
            </a:r>
            <a:r>
              <a:rPr lang="ar-IQ" dirty="0" smtClean="0"/>
              <a:t> من منظور العلاج النفسي في تفسير وعلاج المخاوف المرضية</a:t>
            </a:r>
          </a:p>
          <a:p>
            <a:r>
              <a:rPr lang="ar-IQ" dirty="0" smtClean="0"/>
              <a:t>تحتوي نظرية العاملين على فرضيتين اساسيتين</a:t>
            </a:r>
          </a:p>
          <a:p>
            <a:r>
              <a:rPr lang="ar-IQ" dirty="0" smtClean="0"/>
              <a:t>1. ان القلق والمخاوف يتطوران وفقا لعملية الاشراط الكلاسيكي حيث يتم اقران المثيرات المحايدة مع المثيرات غير الشرطية</a:t>
            </a:r>
          </a:p>
          <a:p>
            <a:r>
              <a:rPr lang="ar-IQ" dirty="0" smtClean="0"/>
              <a:t>2. ان القلق له فائدة ادائية كونه يحتوي على </a:t>
            </a:r>
            <a:r>
              <a:rPr lang="ar-IQ" dirty="0" smtClean="0">
                <a:solidFill>
                  <a:srgbClr val="FF0000"/>
                </a:solidFill>
              </a:rPr>
              <a:t>انماط سلوكية </a:t>
            </a:r>
            <a:r>
              <a:rPr lang="ar-IQ" dirty="0" err="1" smtClean="0">
                <a:solidFill>
                  <a:srgbClr val="FF0000"/>
                </a:solidFill>
              </a:rPr>
              <a:t>تجنبية</a:t>
            </a:r>
            <a:r>
              <a:rPr lang="ar-IQ" dirty="0" smtClean="0">
                <a:solidFill>
                  <a:srgbClr val="FF0000"/>
                </a:solidFill>
              </a:rPr>
              <a:t> </a:t>
            </a:r>
            <a:r>
              <a:rPr lang="ar-IQ" dirty="0" smtClean="0"/>
              <a:t>والذي يعزز من خلال خفض </a:t>
            </a:r>
            <a:r>
              <a:rPr lang="ar-IQ" dirty="0" err="1" smtClean="0"/>
              <a:t>مشاعرالقلق</a:t>
            </a:r>
            <a:endParaRPr lang="ar-IQ" dirty="0"/>
          </a:p>
        </p:txBody>
      </p:sp>
    </p:spTree>
    <p:extLst>
      <p:ext uri="{BB962C8B-B14F-4D97-AF65-F5344CB8AC3E}">
        <p14:creationId xmlns:p14="http://schemas.microsoft.com/office/powerpoint/2010/main" val="33787581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اهم الاسس التي يستند اليها اجراءات العلاج الكلاسيكية</a:t>
            </a:r>
            <a:endParaRPr lang="ar-IQ" dirty="0"/>
          </a:p>
        </p:txBody>
      </p:sp>
      <p:sp>
        <p:nvSpPr>
          <p:cNvPr id="3" name="عنصر نائب للمحتوى 2"/>
          <p:cNvSpPr>
            <a:spLocks noGrp="1"/>
          </p:cNvSpPr>
          <p:nvPr>
            <p:ph idx="1"/>
          </p:nvPr>
        </p:nvSpPr>
        <p:spPr/>
        <p:txBody>
          <a:bodyPr/>
          <a:lstStyle/>
          <a:p>
            <a:pPr marL="514350" indent="-514350">
              <a:buFont typeface="+mj-lt"/>
              <a:buAutoNum type="arabicPeriod"/>
            </a:pPr>
            <a:r>
              <a:rPr lang="ar-IQ" dirty="0" smtClean="0"/>
              <a:t>ان السلوك محكوم بالمثيرات القبلية</a:t>
            </a:r>
          </a:p>
          <a:p>
            <a:pPr marL="514350" indent="-514350">
              <a:buFont typeface="+mj-lt"/>
              <a:buAutoNum type="arabicPeriod"/>
            </a:pPr>
            <a:r>
              <a:rPr lang="ar-IQ" dirty="0" smtClean="0"/>
              <a:t>ان العديد من انماط سلوكنا </a:t>
            </a:r>
            <a:r>
              <a:rPr lang="ar-IQ" dirty="0" err="1" smtClean="0"/>
              <a:t>سلوكات</a:t>
            </a:r>
            <a:r>
              <a:rPr lang="ar-IQ" dirty="0" smtClean="0"/>
              <a:t> شرطية</a:t>
            </a:r>
          </a:p>
          <a:p>
            <a:pPr marL="514350" indent="-514350">
              <a:buFont typeface="+mj-lt"/>
              <a:buAutoNum type="arabicPeriod"/>
            </a:pPr>
            <a:r>
              <a:rPr lang="ar-IQ" dirty="0" smtClean="0"/>
              <a:t>ان مبادئ العلاج القائمة على مبادئ الاشراط الكلاسيكي تنطلق من مبدأ الاطفاء الناجم من فك الاقتران </a:t>
            </a:r>
            <a:r>
              <a:rPr lang="ar-IQ" dirty="0" err="1" smtClean="0"/>
              <a:t>مابين</a:t>
            </a:r>
            <a:r>
              <a:rPr lang="ar-IQ" dirty="0" smtClean="0"/>
              <a:t> المثيرات الشرطية وغير الشرطية </a:t>
            </a:r>
            <a:endParaRPr lang="ar-IQ" dirty="0"/>
          </a:p>
        </p:txBody>
      </p:sp>
    </p:spTree>
    <p:extLst>
      <p:ext uri="{BB962C8B-B14F-4D97-AF65-F5344CB8AC3E}">
        <p14:creationId xmlns:p14="http://schemas.microsoft.com/office/powerpoint/2010/main" val="30738745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IQ" dirty="0" smtClean="0"/>
              <a:t>من اكثر الاساليب العلاجية المستندة على مبادئ الاشراط الكلاسيكية:-</a:t>
            </a:r>
          </a:p>
          <a:p>
            <a:r>
              <a:rPr lang="ar-IQ" dirty="0" smtClean="0"/>
              <a:t>- اولا: تقليل الحساسية التدريجي</a:t>
            </a:r>
          </a:p>
          <a:p>
            <a:r>
              <a:rPr lang="ar-IQ" dirty="0" smtClean="0"/>
              <a:t>-ثانيا: العلاج </a:t>
            </a:r>
            <a:r>
              <a:rPr lang="ar-IQ" dirty="0" err="1" smtClean="0"/>
              <a:t>بالافاضة</a:t>
            </a:r>
            <a:endParaRPr lang="ar-IQ" dirty="0" smtClean="0"/>
          </a:p>
          <a:p>
            <a:r>
              <a:rPr lang="ar-IQ" dirty="0" smtClean="0"/>
              <a:t>- ثالثا العلاج بالتنفير</a:t>
            </a:r>
            <a:endParaRPr lang="ar-IQ" dirty="0"/>
          </a:p>
        </p:txBody>
      </p:sp>
    </p:spTree>
    <p:extLst>
      <p:ext uri="{BB962C8B-B14F-4D97-AF65-F5344CB8AC3E}">
        <p14:creationId xmlns:p14="http://schemas.microsoft.com/office/powerpoint/2010/main" val="21753320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20000"/>
          </a:bodyPr>
          <a:lstStyle/>
          <a:p>
            <a:r>
              <a:rPr lang="ar-IQ" dirty="0" smtClean="0"/>
              <a:t>تقليل الحساسية التدريجي</a:t>
            </a:r>
          </a:p>
          <a:p>
            <a:r>
              <a:rPr lang="ar-IQ" dirty="0" smtClean="0"/>
              <a:t>من اكثر الاساليب العلاجية السلوكية شيوعا واستخداما  لعلاج المشكلات الانفعالية</a:t>
            </a:r>
          </a:p>
          <a:p>
            <a:r>
              <a:rPr lang="ar-IQ" dirty="0" smtClean="0"/>
              <a:t>يستند الى اراء جوزيف </a:t>
            </a:r>
            <a:r>
              <a:rPr lang="ar-IQ" dirty="0" err="1" smtClean="0"/>
              <a:t>وولبي</a:t>
            </a:r>
            <a:r>
              <a:rPr lang="ar-IQ" dirty="0" smtClean="0"/>
              <a:t> عام 1958 الذي اعتقد ان ردود الفعل الانفعالية الشرطية يمكن التحكم بها من خلال الاقتراب التدريجي من المثير الشرطي</a:t>
            </a:r>
          </a:p>
          <a:p>
            <a:r>
              <a:rPr lang="ar-IQ" dirty="0" smtClean="0"/>
              <a:t>ويقترح ولبي فكرة الكف المتبادل  التي تشير الى </a:t>
            </a:r>
            <a:r>
              <a:rPr lang="ar-IQ" dirty="0" err="1" smtClean="0"/>
              <a:t>تاثير</a:t>
            </a:r>
            <a:r>
              <a:rPr lang="ar-IQ" dirty="0" smtClean="0"/>
              <a:t> استجابة اخرى معاكسة لها الامر الذي يؤدي الى كف الاستجابة الاقوى للاستجابة الاضعف</a:t>
            </a:r>
          </a:p>
          <a:p>
            <a:r>
              <a:rPr lang="ar-IQ" dirty="0" smtClean="0"/>
              <a:t>واصطلح على تسمية هذا الاشراط </a:t>
            </a:r>
            <a:r>
              <a:rPr lang="ar-IQ" dirty="0" err="1" smtClean="0"/>
              <a:t>بالاشراط</a:t>
            </a:r>
            <a:r>
              <a:rPr lang="ar-IQ" dirty="0" smtClean="0"/>
              <a:t> المضاد</a:t>
            </a:r>
            <a:endParaRPr lang="ar-IQ" dirty="0"/>
          </a:p>
        </p:txBody>
      </p:sp>
    </p:spTree>
    <p:extLst>
      <p:ext uri="{BB962C8B-B14F-4D97-AF65-F5344CB8AC3E}">
        <p14:creationId xmlns:p14="http://schemas.microsoft.com/office/powerpoint/2010/main" val="36733917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smtClean="0"/>
              <a:t>لذلك تمت الاستعانة </a:t>
            </a:r>
            <a:r>
              <a:rPr lang="ar-IQ" dirty="0" err="1" smtClean="0"/>
              <a:t>بافكار</a:t>
            </a:r>
            <a:r>
              <a:rPr lang="ar-IQ" dirty="0" smtClean="0"/>
              <a:t> </a:t>
            </a:r>
            <a:r>
              <a:rPr lang="ar-IQ" dirty="0" err="1" smtClean="0"/>
              <a:t>جاكوبسن</a:t>
            </a:r>
            <a:r>
              <a:rPr lang="ar-IQ" dirty="0" smtClean="0"/>
              <a:t> للتدريب على الاسترخاء ولذلك </a:t>
            </a:r>
            <a:r>
              <a:rPr lang="ar-IQ" dirty="0" err="1" smtClean="0"/>
              <a:t>لاظهار</a:t>
            </a:r>
            <a:r>
              <a:rPr lang="ar-IQ" dirty="0" smtClean="0"/>
              <a:t> استجابة مضادة او غير متوافقة مع القلق</a:t>
            </a:r>
            <a:endParaRPr lang="ar-IQ" dirty="0"/>
          </a:p>
        </p:txBody>
      </p:sp>
    </p:spTree>
    <p:extLst>
      <p:ext uri="{BB962C8B-B14F-4D97-AF65-F5344CB8AC3E}">
        <p14:creationId xmlns:p14="http://schemas.microsoft.com/office/powerpoint/2010/main" val="1935540807"/>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296</TotalTime>
  <Words>1236</Words>
  <Application>Microsoft Office PowerPoint</Application>
  <PresentationFormat>عرض على الشاشة (3:4)‏</PresentationFormat>
  <Paragraphs>96</Paragraphs>
  <Slides>23</Slides>
  <Notes>1</Notes>
  <HiddenSlides>0</HiddenSlides>
  <MMClips>0</MMClips>
  <ScaleCrop>false</ScaleCrop>
  <HeadingPairs>
    <vt:vector size="4" baseType="variant">
      <vt:variant>
        <vt:lpstr>نسق</vt:lpstr>
      </vt:variant>
      <vt:variant>
        <vt:i4>1</vt:i4>
      </vt:variant>
      <vt:variant>
        <vt:lpstr>عناوين الشرائح</vt:lpstr>
      </vt:variant>
      <vt:variant>
        <vt:i4>23</vt:i4>
      </vt:variant>
    </vt:vector>
  </HeadingPairs>
  <TitlesOfParts>
    <vt:vector size="24" baseType="lpstr">
      <vt:lpstr>نسق Office</vt:lpstr>
      <vt:lpstr>عرض تقديمي في PowerPoint</vt:lpstr>
      <vt:lpstr>هناك نوعين من الاشراط:</vt:lpstr>
      <vt:lpstr>عرض تقديمي في PowerPoint</vt:lpstr>
      <vt:lpstr>عرض تقديمي في PowerPoint</vt:lpstr>
      <vt:lpstr>عرض تقديمي في PowerPoint</vt:lpstr>
      <vt:lpstr>اهم الاسس التي يستند اليها اجراءات العلاج الكلاسيكية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العلاج بالافاضة</vt:lpstr>
      <vt:lpstr>عرض تقديمي في PowerPoint</vt:lpstr>
      <vt:lpstr>عرض تقديمي في PowerPoint</vt:lpstr>
      <vt:lpstr>العوامل المؤثرة على فعالية الافاضة</vt:lpstr>
      <vt:lpstr>نقاط الضعف في اسلوب الافاضة</vt:lpstr>
      <vt:lpstr>العلاج بالتنفير</vt:lpstr>
      <vt:lpstr>عرض تقديمي في PowerPoint</vt:lpstr>
      <vt:lpstr>عرض تقديمي في PowerPoint</vt:lpstr>
      <vt:lpstr>نقاط الضعف في  العلاج بالتنفير</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1</dc:creator>
  <cp:lastModifiedBy>1</cp:lastModifiedBy>
  <cp:revision>19</cp:revision>
  <dcterms:created xsi:type="dcterms:W3CDTF">2017-10-23T18:09:20Z</dcterms:created>
  <dcterms:modified xsi:type="dcterms:W3CDTF">2017-10-24T06:48:34Z</dcterms:modified>
</cp:coreProperties>
</file>